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loop="1"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4" d="100"/>
          <a:sy n="94" d="100"/>
        </p:scale>
        <p:origin x="-1144"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23BF8027-F4DE-1D48-B58E-15A5074B5DF0}" type="datetimeFigureOut">
              <a:rPr lang="en-US" smtClean="0"/>
              <a:t>11/12/09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CB1D2A-3B2B-014A-9568-4F697C34FBBB}" type="slidenum">
              <a:rPr lang="en-US" smtClean="0"/>
              <a:t>‹#›</a:t>
            </a:fld>
            <a:endParaRPr lang="en-US"/>
          </a:p>
        </p:txBody>
      </p:sp>
    </p:spTree>
  </p:cSld>
  <p:clrMapOvr>
    <a:masterClrMapping/>
  </p:clrMapOvr>
  <p:transition advClick="0" advTm="30000"/>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3BF8027-F4DE-1D48-B58E-15A5074B5DF0}" type="datetimeFigureOut">
              <a:rPr lang="en-US" smtClean="0"/>
              <a:t>11/12/09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CB1D2A-3B2B-014A-9568-4F697C34FBBB}" type="slidenum">
              <a:rPr lang="en-US" smtClean="0"/>
              <a:t>‹#›</a:t>
            </a:fld>
            <a:endParaRPr lang="en-US"/>
          </a:p>
        </p:txBody>
      </p:sp>
    </p:spTree>
  </p:cSld>
  <p:clrMapOvr>
    <a:masterClrMapping/>
  </p:clrMapOvr>
  <p:transition advClick="0" advTm="30000"/>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3BF8027-F4DE-1D48-B58E-15A5074B5DF0}" type="datetimeFigureOut">
              <a:rPr lang="en-US" smtClean="0"/>
              <a:t>11/12/09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CB1D2A-3B2B-014A-9568-4F697C34FBBB}" type="slidenum">
              <a:rPr lang="en-US" smtClean="0"/>
              <a:t>‹#›</a:t>
            </a:fld>
            <a:endParaRPr lang="en-US"/>
          </a:p>
        </p:txBody>
      </p:sp>
    </p:spTree>
  </p:cSld>
  <p:clrMapOvr>
    <a:masterClrMapping/>
  </p:clrMapOvr>
  <p:transition advClick="0" advTm="30000"/>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3BF8027-F4DE-1D48-B58E-15A5074B5DF0}" type="datetimeFigureOut">
              <a:rPr lang="en-US" smtClean="0"/>
              <a:t>11/12/09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CB1D2A-3B2B-014A-9568-4F697C34FBBB}" type="slidenum">
              <a:rPr lang="en-US" smtClean="0"/>
              <a:t>‹#›</a:t>
            </a:fld>
            <a:endParaRPr lang="en-US"/>
          </a:p>
        </p:txBody>
      </p:sp>
    </p:spTree>
  </p:cSld>
  <p:clrMapOvr>
    <a:masterClrMapping/>
  </p:clrMapOvr>
  <p:transition advClick="0" advTm="30000"/>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23BF8027-F4DE-1D48-B58E-15A5074B5DF0}" type="datetimeFigureOut">
              <a:rPr lang="en-US" smtClean="0"/>
              <a:t>11/12/09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CB1D2A-3B2B-014A-9568-4F697C34FBBB}" type="slidenum">
              <a:rPr lang="en-US" smtClean="0"/>
              <a:t>‹#›</a:t>
            </a:fld>
            <a:endParaRPr lang="en-US"/>
          </a:p>
        </p:txBody>
      </p:sp>
    </p:spTree>
  </p:cSld>
  <p:clrMapOvr>
    <a:masterClrMapping/>
  </p:clrMapOvr>
  <p:transition advClick="0" advTm="30000"/>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23BF8027-F4DE-1D48-B58E-15A5074B5DF0}" type="datetimeFigureOut">
              <a:rPr lang="en-US" smtClean="0"/>
              <a:t>11/12/09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CB1D2A-3B2B-014A-9568-4F697C34FBBB}" type="slidenum">
              <a:rPr lang="en-US" smtClean="0"/>
              <a:t>‹#›</a:t>
            </a:fld>
            <a:endParaRPr lang="en-US"/>
          </a:p>
        </p:txBody>
      </p:sp>
    </p:spTree>
  </p:cSld>
  <p:clrMapOvr>
    <a:masterClrMapping/>
  </p:clrMapOvr>
  <p:transition advClick="0" advTm="30000"/>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23BF8027-F4DE-1D48-B58E-15A5074B5DF0}" type="datetimeFigureOut">
              <a:rPr lang="en-US" smtClean="0"/>
              <a:t>11/12/09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CB1D2A-3B2B-014A-9568-4F697C34FBBB}" type="slidenum">
              <a:rPr lang="en-US" smtClean="0"/>
              <a:t>‹#›</a:t>
            </a:fld>
            <a:endParaRPr lang="en-US"/>
          </a:p>
        </p:txBody>
      </p:sp>
    </p:spTree>
  </p:cSld>
  <p:clrMapOvr>
    <a:masterClrMapping/>
  </p:clrMapOvr>
  <p:transition advClick="0" advTm="30000"/>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23BF8027-F4DE-1D48-B58E-15A5074B5DF0}" type="datetimeFigureOut">
              <a:rPr lang="en-US" smtClean="0"/>
              <a:t>11/12/09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CB1D2A-3B2B-014A-9568-4F697C34FBBB}" type="slidenum">
              <a:rPr lang="en-US" smtClean="0"/>
              <a:t>‹#›</a:t>
            </a:fld>
            <a:endParaRPr lang="en-US"/>
          </a:p>
        </p:txBody>
      </p:sp>
    </p:spTree>
  </p:cSld>
  <p:clrMapOvr>
    <a:masterClrMapping/>
  </p:clrMapOvr>
  <p:transition advClick="0" advTm="30000"/>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BF8027-F4DE-1D48-B58E-15A5074B5DF0}" type="datetimeFigureOut">
              <a:rPr lang="en-US" smtClean="0"/>
              <a:t>11/12/09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CB1D2A-3B2B-014A-9568-4F697C34FBBB}" type="slidenum">
              <a:rPr lang="en-US" smtClean="0"/>
              <a:t>‹#›</a:t>
            </a:fld>
            <a:endParaRPr lang="en-US"/>
          </a:p>
        </p:txBody>
      </p:sp>
    </p:spTree>
  </p:cSld>
  <p:clrMapOvr>
    <a:masterClrMapping/>
  </p:clrMapOvr>
  <p:transition advClick="0" advTm="30000"/>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23BF8027-F4DE-1D48-B58E-15A5074B5DF0}" type="datetimeFigureOut">
              <a:rPr lang="en-US" smtClean="0"/>
              <a:t>11/12/09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CB1D2A-3B2B-014A-9568-4F697C34FBBB}" type="slidenum">
              <a:rPr lang="en-US" smtClean="0"/>
              <a:t>‹#›</a:t>
            </a:fld>
            <a:endParaRPr lang="en-US"/>
          </a:p>
        </p:txBody>
      </p:sp>
    </p:spTree>
  </p:cSld>
  <p:clrMapOvr>
    <a:masterClrMapping/>
  </p:clrMapOvr>
  <p:transition advClick="0" advTm="30000"/>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23BF8027-F4DE-1D48-B58E-15A5074B5DF0}" type="datetimeFigureOut">
              <a:rPr lang="en-US" smtClean="0"/>
              <a:t>11/12/09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CB1D2A-3B2B-014A-9568-4F697C34FBBB}" type="slidenum">
              <a:rPr lang="en-US" smtClean="0"/>
              <a:t>‹#›</a:t>
            </a:fld>
            <a:endParaRPr lang="en-US"/>
          </a:p>
        </p:txBody>
      </p:sp>
    </p:spTree>
  </p:cSld>
  <p:clrMapOvr>
    <a:masterClrMapping/>
  </p:clrMapOvr>
  <p:transition advClick="0" advTm="30000"/>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65000">
              <a:schemeClr val="tx1"/>
            </a:gs>
            <a:gs pos="90000">
              <a:schemeClr val="accent2">
                <a:lumMod val="5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BF8027-F4DE-1D48-B58E-15A5074B5DF0}" type="datetimeFigureOut">
              <a:rPr lang="en-US" smtClean="0"/>
              <a:t>11/12/09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CB1D2A-3B2B-014A-9568-4F697C34FBB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Click="0" advTm="3000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4072" y="0"/>
            <a:ext cx="7772400" cy="1470025"/>
          </a:xfrm>
        </p:spPr>
        <p:txBody>
          <a:bodyPr>
            <a:normAutofit/>
          </a:bodyPr>
          <a:lstStyle/>
          <a:p>
            <a:r>
              <a:rPr lang="en-US" sz="3200" dirty="0" smtClean="0">
                <a:solidFill>
                  <a:srgbClr val="FFFFFF"/>
                </a:solidFill>
              </a:rPr>
              <a:t>Literacy Stats … While You Wait</a:t>
            </a:r>
            <a:endParaRPr lang="en-US" sz="3200" dirty="0">
              <a:solidFill>
                <a:srgbClr val="FFFFFF"/>
              </a:solidFill>
            </a:endParaRPr>
          </a:p>
        </p:txBody>
      </p:sp>
      <p:sp>
        <p:nvSpPr>
          <p:cNvPr id="3" name="Subtitle 2"/>
          <p:cNvSpPr>
            <a:spLocks noGrp="1"/>
          </p:cNvSpPr>
          <p:nvPr>
            <p:ph type="subTitle" idx="1"/>
          </p:nvPr>
        </p:nvSpPr>
        <p:spPr>
          <a:xfrm>
            <a:off x="729628" y="1716288"/>
            <a:ext cx="7971866" cy="1752600"/>
          </a:xfrm>
        </p:spPr>
        <p:txBody>
          <a:bodyPr>
            <a:noAutofit/>
          </a:bodyPr>
          <a:lstStyle/>
          <a:p>
            <a:r>
              <a:rPr lang="en-US" sz="2400" dirty="0">
                <a:solidFill>
                  <a:schemeClr val="bg1"/>
                </a:solidFill>
              </a:rPr>
              <a:t>A poll commissioned by </a:t>
            </a:r>
            <a:r>
              <a:rPr lang="en-US" sz="2400" dirty="0" err="1">
                <a:solidFill>
                  <a:schemeClr val="bg1"/>
                </a:solidFill>
              </a:rPr>
              <a:t>Teletext</a:t>
            </a:r>
            <a:r>
              <a:rPr lang="en-US" sz="2400" dirty="0">
                <a:solidFill>
                  <a:schemeClr val="bg1"/>
                </a:solidFill>
              </a:rPr>
              <a:t> in 2007 questioned 4,000 adult readers on their reading habits. The survey found the top 10 fiction books that Britons cannot finish are</a:t>
            </a:r>
            <a:r>
              <a:rPr lang="en-US" sz="2400" dirty="0" smtClean="0">
                <a:solidFill>
                  <a:schemeClr val="bg1"/>
                </a:solidFill>
              </a:rPr>
              <a:t>:</a:t>
            </a:r>
          </a:p>
          <a:p>
            <a:endParaRPr lang="en-US" sz="2000" dirty="0">
              <a:solidFill>
                <a:schemeClr val="bg1"/>
              </a:solidFill>
            </a:endParaRPr>
          </a:p>
          <a:p>
            <a:r>
              <a:rPr lang="en-US" sz="1600" dirty="0" smtClean="0">
                <a:solidFill>
                  <a:schemeClr val="bg1"/>
                </a:solidFill>
              </a:rPr>
              <a:t>1</a:t>
            </a:r>
            <a:r>
              <a:rPr lang="en-US" sz="1600" dirty="0">
                <a:solidFill>
                  <a:schemeClr val="bg1"/>
                </a:solidFill>
              </a:rPr>
              <a:t>) Vernon God Little, D.B.C Pierre (35%) 2) Harry Potter and the Goblet of Fire, J. K Rowling (32%) 3) Ulysses, James Joyce (28%) 4) Captain Corelli's Mandolin, Louis De </a:t>
            </a:r>
            <a:r>
              <a:rPr lang="en-US" sz="1600" dirty="0" err="1">
                <a:solidFill>
                  <a:schemeClr val="bg1"/>
                </a:solidFill>
              </a:rPr>
              <a:t>Bernieres</a:t>
            </a:r>
            <a:r>
              <a:rPr lang="en-US" sz="1600" dirty="0">
                <a:solidFill>
                  <a:schemeClr val="bg1"/>
                </a:solidFill>
              </a:rPr>
              <a:t> (27%) 5) Cloud Atlas, David Mitchell (24%) 6) The Satanic Verses, </a:t>
            </a:r>
            <a:r>
              <a:rPr lang="en-US" sz="1600" dirty="0" err="1">
                <a:solidFill>
                  <a:schemeClr val="bg1"/>
                </a:solidFill>
              </a:rPr>
              <a:t>Salman</a:t>
            </a:r>
            <a:r>
              <a:rPr lang="en-US" sz="1600" dirty="0">
                <a:solidFill>
                  <a:schemeClr val="bg1"/>
                </a:solidFill>
              </a:rPr>
              <a:t> Rushdie (21%) 7) The Alchemist, Paulo Coelho (19%) 8) War and Peace, Leo Tolstoy (18%) 9) The God of Small Things, </a:t>
            </a:r>
            <a:r>
              <a:rPr lang="en-US" sz="1600" dirty="0" err="1">
                <a:solidFill>
                  <a:schemeClr val="bg1"/>
                </a:solidFill>
              </a:rPr>
              <a:t>Arundhati</a:t>
            </a:r>
            <a:r>
              <a:rPr lang="en-US" sz="1600" dirty="0">
                <a:solidFill>
                  <a:schemeClr val="bg1"/>
                </a:solidFill>
              </a:rPr>
              <a:t> Roy (16%) 10) Crime and Punishment, Dostoyevsky (15%)</a:t>
            </a:r>
          </a:p>
        </p:txBody>
      </p:sp>
      <p:cxnSp>
        <p:nvCxnSpPr>
          <p:cNvPr id="5" name="Straight Connector 4"/>
          <p:cNvCxnSpPr/>
          <p:nvPr/>
        </p:nvCxnSpPr>
        <p:spPr>
          <a:xfrm>
            <a:off x="1144072" y="1064098"/>
            <a:ext cx="7344946" cy="11442"/>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31781" y="6373149"/>
            <a:ext cx="4381798" cy="369332"/>
          </a:xfrm>
          <a:prstGeom prst="rect">
            <a:avLst/>
          </a:prstGeom>
          <a:noFill/>
        </p:spPr>
        <p:txBody>
          <a:bodyPr wrap="square" rtlCol="0">
            <a:spAutoFit/>
          </a:bodyPr>
          <a:lstStyle/>
          <a:p>
            <a:r>
              <a:rPr lang="en-US" dirty="0" smtClean="0"/>
              <a:t>Source: National Literacy Trust</a:t>
            </a:r>
            <a:endParaRPr lang="en-US" dirty="0"/>
          </a:p>
        </p:txBody>
      </p:sp>
    </p:spTree>
  </p:cSld>
  <p:clrMapOvr>
    <a:masterClrMapping/>
  </p:clrMapOvr>
  <mc:AlternateContent>
    <mc:Choice xmlns:mp="http://schemas.microsoft.com/office/mac/powerpoint/2008/main" Requires="mp">
      <mp:transition advClick="0" advTm="30000">
        <mp:cube dir="r"/>
      </mp:transition>
    </mc:Choice>
    <mc:Fallback>
      <p:transition advClick="0" advTm="30000">
        <p:cover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2500"/>
                            </p:stCondLst>
                            <p:childTnLst>
                              <p:par>
                                <p:cTn id="9" presetID="9" presetClass="entr" presetSubtype="0" fill="hold" grpId="0" nodeType="afterEffect">
                                  <p:stCondLst>
                                    <p:cond delay="200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dissolve">
                                      <p:cBhvr>
                                        <p:cTn id="1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4072" y="0"/>
            <a:ext cx="7772400" cy="1470025"/>
          </a:xfrm>
        </p:spPr>
        <p:txBody>
          <a:bodyPr>
            <a:normAutofit/>
          </a:bodyPr>
          <a:lstStyle/>
          <a:p>
            <a:r>
              <a:rPr lang="en-US" sz="3200" dirty="0" smtClean="0">
                <a:solidFill>
                  <a:srgbClr val="FFFFFF"/>
                </a:solidFill>
              </a:rPr>
              <a:t>Literacy Stats … While You Wait</a:t>
            </a:r>
            <a:endParaRPr lang="en-US" sz="3200" dirty="0">
              <a:solidFill>
                <a:srgbClr val="FFFFFF"/>
              </a:solidFill>
            </a:endParaRPr>
          </a:p>
        </p:txBody>
      </p:sp>
      <p:sp>
        <p:nvSpPr>
          <p:cNvPr id="3" name="Subtitle 2"/>
          <p:cNvSpPr>
            <a:spLocks noGrp="1"/>
          </p:cNvSpPr>
          <p:nvPr>
            <p:ph type="subTitle" idx="1"/>
          </p:nvPr>
        </p:nvSpPr>
        <p:spPr>
          <a:xfrm>
            <a:off x="1513179" y="1470025"/>
            <a:ext cx="6400800" cy="1752600"/>
          </a:xfrm>
        </p:spPr>
        <p:txBody>
          <a:bodyPr>
            <a:noAutofit/>
          </a:bodyPr>
          <a:lstStyle/>
          <a:p>
            <a:r>
              <a:rPr lang="en-US" b="1" dirty="0" smtClean="0">
                <a:solidFill>
                  <a:srgbClr val="FFFFFF"/>
                </a:solidFill>
              </a:rPr>
              <a:t>2006-7 Library Statistics</a:t>
            </a:r>
          </a:p>
          <a:p>
            <a:endParaRPr lang="en-US" b="1" dirty="0" smtClean="0">
              <a:solidFill>
                <a:srgbClr val="FFFFFF"/>
              </a:solidFill>
            </a:endParaRPr>
          </a:p>
          <a:p>
            <a:r>
              <a:rPr lang="en-US" sz="2400" b="1" dirty="0" smtClean="0">
                <a:solidFill>
                  <a:srgbClr val="FFFFFF"/>
                </a:solidFill>
              </a:rPr>
              <a:t>UK’s </a:t>
            </a:r>
            <a:r>
              <a:rPr lang="en-US" sz="2400" b="1" dirty="0">
                <a:solidFill>
                  <a:srgbClr val="FFFFFF"/>
                </a:solidFill>
              </a:rPr>
              <a:t>most borrowed children’s author: Jacqueline </a:t>
            </a:r>
            <a:r>
              <a:rPr lang="en-US" sz="2400" b="1" dirty="0" err="1">
                <a:solidFill>
                  <a:srgbClr val="FFFFFF"/>
                </a:solidFill>
              </a:rPr>
              <a:t>Wilson  The</a:t>
            </a:r>
            <a:r>
              <a:rPr lang="en-US" sz="2400" b="1" dirty="0">
                <a:solidFill>
                  <a:srgbClr val="FFFFFF"/>
                </a:solidFill>
              </a:rPr>
              <a:t> five authors with over 1 million loans: 1. James Patterson 2. Jacqueline Wilson 3. Daisy Meadows 4. Josephine Cox 5. Nora Roberts</a:t>
            </a:r>
            <a:endParaRPr lang="en-US" sz="2400" dirty="0">
              <a:solidFill>
                <a:srgbClr val="FFFFFF"/>
              </a:solidFill>
            </a:endParaRPr>
          </a:p>
        </p:txBody>
      </p:sp>
      <p:cxnSp>
        <p:nvCxnSpPr>
          <p:cNvPr id="5" name="Straight Connector 4"/>
          <p:cNvCxnSpPr/>
          <p:nvPr/>
        </p:nvCxnSpPr>
        <p:spPr>
          <a:xfrm>
            <a:off x="1144072" y="1064098"/>
            <a:ext cx="7344946" cy="11442"/>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31781" y="6373149"/>
            <a:ext cx="4381798" cy="369332"/>
          </a:xfrm>
          <a:prstGeom prst="rect">
            <a:avLst/>
          </a:prstGeom>
          <a:noFill/>
        </p:spPr>
        <p:txBody>
          <a:bodyPr wrap="square" rtlCol="0">
            <a:spAutoFit/>
          </a:bodyPr>
          <a:lstStyle/>
          <a:p>
            <a:r>
              <a:rPr lang="en-US" dirty="0" smtClean="0"/>
              <a:t>Source: National Literacy Trust</a:t>
            </a:r>
            <a:endParaRPr lang="en-US" dirty="0"/>
          </a:p>
        </p:txBody>
      </p:sp>
    </p:spTree>
  </p:cSld>
  <p:clrMapOvr>
    <a:masterClrMapping/>
  </p:clrMapOvr>
  <mc:AlternateContent>
    <mc:Choice xmlns:mp="http://schemas.microsoft.com/office/mac/powerpoint/2008/main" Requires="mp">
      <mp:transition advClick="0" advTm="30000">
        <mp:cube dir="r"/>
      </mp:transition>
    </mc:Choice>
    <mc:Fallback>
      <p:transition advClick="0" advTm="30000">
        <p:cover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2500"/>
                            </p:stCondLst>
                            <p:childTnLst>
                              <p:par>
                                <p:cTn id="9" presetID="9" presetClass="entr" presetSubtype="0" fill="hold" grpId="0" nodeType="afterEffect">
                                  <p:stCondLst>
                                    <p:cond delay="200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dissolve">
                                      <p:cBhvr>
                                        <p:cTn id="1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4072" y="0"/>
            <a:ext cx="7772400" cy="1470025"/>
          </a:xfrm>
        </p:spPr>
        <p:txBody>
          <a:bodyPr>
            <a:normAutofit/>
          </a:bodyPr>
          <a:lstStyle/>
          <a:p>
            <a:r>
              <a:rPr lang="en-US" sz="3200" dirty="0" smtClean="0">
                <a:solidFill>
                  <a:srgbClr val="FFFFFF"/>
                </a:solidFill>
              </a:rPr>
              <a:t>Literacy Stats … While You Wait</a:t>
            </a:r>
            <a:endParaRPr lang="en-US" sz="3200" dirty="0">
              <a:solidFill>
                <a:srgbClr val="FFFFFF"/>
              </a:solidFill>
            </a:endParaRPr>
          </a:p>
        </p:txBody>
      </p:sp>
      <p:sp>
        <p:nvSpPr>
          <p:cNvPr id="3" name="Subtitle 2"/>
          <p:cNvSpPr>
            <a:spLocks noGrp="1"/>
          </p:cNvSpPr>
          <p:nvPr>
            <p:ph type="subTitle" idx="1"/>
          </p:nvPr>
        </p:nvSpPr>
        <p:spPr>
          <a:xfrm>
            <a:off x="1371600" y="1807823"/>
            <a:ext cx="6400800" cy="1752600"/>
          </a:xfrm>
        </p:spPr>
        <p:txBody>
          <a:bodyPr>
            <a:noAutofit/>
          </a:bodyPr>
          <a:lstStyle/>
          <a:p>
            <a:r>
              <a:rPr lang="en-US" dirty="0">
                <a:solidFill>
                  <a:srgbClr val="FFFFFF"/>
                </a:solidFill>
              </a:rPr>
              <a:t>Only 5.2 million adults (16% of the adult population) would fail to pass an English GCSE in autumn 2003 - compared with slightly more than 7 million (20% of adult population) indicated in the Moser report in 1999.</a:t>
            </a:r>
            <a:endParaRPr lang="en-US" sz="2400" dirty="0">
              <a:solidFill>
                <a:srgbClr val="FFFFFF"/>
              </a:solidFill>
            </a:endParaRPr>
          </a:p>
        </p:txBody>
      </p:sp>
      <p:cxnSp>
        <p:nvCxnSpPr>
          <p:cNvPr id="5" name="Straight Connector 4"/>
          <p:cNvCxnSpPr/>
          <p:nvPr/>
        </p:nvCxnSpPr>
        <p:spPr>
          <a:xfrm>
            <a:off x="1144072" y="1064098"/>
            <a:ext cx="7344946" cy="11442"/>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31781" y="6373149"/>
            <a:ext cx="4381798" cy="369332"/>
          </a:xfrm>
          <a:prstGeom prst="rect">
            <a:avLst/>
          </a:prstGeom>
          <a:noFill/>
        </p:spPr>
        <p:txBody>
          <a:bodyPr wrap="square" rtlCol="0">
            <a:spAutoFit/>
          </a:bodyPr>
          <a:lstStyle/>
          <a:p>
            <a:r>
              <a:rPr lang="en-US" dirty="0" smtClean="0"/>
              <a:t>Source: National Literacy Trust</a:t>
            </a:r>
            <a:endParaRPr lang="en-US" dirty="0"/>
          </a:p>
        </p:txBody>
      </p:sp>
    </p:spTree>
  </p:cSld>
  <p:clrMapOvr>
    <a:masterClrMapping/>
  </p:clrMapOvr>
  <mc:AlternateContent>
    <mc:Choice xmlns:mp="http://schemas.microsoft.com/office/mac/powerpoint/2008/main" Requires="mp">
      <mp:transition advClick="0" advTm="30000">
        <mp:cube dir="r"/>
      </mp:transition>
    </mc:Choice>
    <mc:Fallback>
      <p:transition advClick="0" advTm="30000">
        <p:cover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4072" y="0"/>
            <a:ext cx="7772400" cy="1470025"/>
          </a:xfrm>
        </p:spPr>
        <p:txBody>
          <a:bodyPr>
            <a:normAutofit/>
          </a:bodyPr>
          <a:lstStyle/>
          <a:p>
            <a:r>
              <a:rPr lang="en-US" sz="3200" dirty="0" smtClean="0">
                <a:solidFill>
                  <a:srgbClr val="FFFFFF"/>
                </a:solidFill>
              </a:rPr>
              <a:t>Literacy Stats … While You Wait</a:t>
            </a:r>
            <a:endParaRPr lang="en-US" sz="3200" dirty="0">
              <a:solidFill>
                <a:srgbClr val="FFFFFF"/>
              </a:solidFill>
            </a:endParaRPr>
          </a:p>
        </p:txBody>
      </p:sp>
      <p:sp>
        <p:nvSpPr>
          <p:cNvPr id="3" name="Subtitle 2"/>
          <p:cNvSpPr>
            <a:spLocks noGrp="1"/>
          </p:cNvSpPr>
          <p:nvPr>
            <p:ph type="subTitle" idx="1"/>
          </p:nvPr>
        </p:nvSpPr>
        <p:spPr>
          <a:xfrm>
            <a:off x="1371600" y="1807823"/>
            <a:ext cx="6400800" cy="1752600"/>
          </a:xfrm>
        </p:spPr>
        <p:txBody>
          <a:bodyPr>
            <a:noAutofit/>
          </a:bodyPr>
          <a:lstStyle/>
          <a:p>
            <a:r>
              <a:rPr lang="en-US" sz="2400" dirty="0" smtClean="0">
                <a:solidFill>
                  <a:srgbClr val="FFFFFF"/>
                </a:solidFill>
              </a:rPr>
              <a:t>In </a:t>
            </a:r>
            <a:r>
              <a:rPr lang="en-US" sz="2400" dirty="0">
                <a:solidFill>
                  <a:srgbClr val="FFFFFF"/>
                </a:solidFill>
              </a:rPr>
              <a:t>2003, the </a:t>
            </a:r>
            <a:r>
              <a:rPr lang="en-US" sz="2400" dirty="0" err="1">
                <a:solidFill>
                  <a:srgbClr val="FFFFFF"/>
                </a:solidFill>
              </a:rPr>
              <a:t>DfES</a:t>
            </a:r>
            <a:r>
              <a:rPr lang="en-US" sz="2400" dirty="0">
                <a:solidFill>
                  <a:srgbClr val="FFFFFF"/>
                </a:solidFill>
              </a:rPr>
              <a:t> found that 29% of adults - as many as 11 million people - could not calculate the area of a floor, in either square feet or </a:t>
            </a:r>
            <a:r>
              <a:rPr lang="en-US" sz="2400" dirty="0" err="1">
                <a:solidFill>
                  <a:srgbClr val="FFFFFF"/>
                </a:solidFill>
              </a:rPr>
              <a:t>metres</a:t>
            </a:r>
            <a:r>
              <a:rPr lang="en-US" sz="2400" dirty="0">
                <a:solidFill>
                  <a:srgbClr val="FFFFFF"/>
                </a:solidFill>
              </a:rPr>
              <a:t>. More than 10% were unable to understand the instructions on a packet of seeds. And less than a third of people managed to work out the amount of plastic covering needed to line a pond - even with a calculator, pen and paper.</a:t>
            </a:r>
            <a:r>
              <a:rPr lang="en-US" sz="2400" dirty="0" smtClean="0">
                <a:solidFill>
                  <a:srgbClr val="FFFFFF"/>
                </a:solidFill>
              </a:rPr>
              <a:t> </a:t>
            </a:r>
          </a:p>
          <a:p>
            <a:r>
              <a:rPr lang="en-US" sz="2400" dirty="0" smtClean="0">
                <a:solidFill>
                  <a:srgbClr val="FFFFFF"/>
                </a:solidFill>
              </a:rPr>
              <a:t>(</a:t>
            </a:r>
            <a:r>
              <a:rPr lang="en-US" sz="2400" dirty="0">
                <a:solidFill>
                  <a:srgbClr val="FFFFFF"/>
                </a:solidFill>
              </a:rPr>
              <a:t>Source: BBC News website, 1 May 2003)</a:t>
            </a:r>
            <a:endParaRPr lang="en-US" sz="1800" dirty="0">
              <a:solidFill>
                <a:srgbClr val="FFFFFF"/>
              </a:solidFill>
            </a:endParaRPr>
          </a:p>
        </p:txBody>
      </p:sp>
      <p:cxnSp>
        <p:nvCxnSpPr>
          <p:cNvPr id="5" name="Straight Connector 4"/>
          <p:cNvCxnSpPr/>
          <p:nvPr/>
        </p:nvCxnSpPr>
        <p:spPr>
          <a:xfrm>
            <a:off x="1144072" y="1064098"/>
            <a:ext cx="7344946" cy="11442"/>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31781" y="6373149"/>
            <a:ext cx="4381798" cy="369332"/>
          </a:xfrm>
          <a:prstGeom prst="rect">
            <a:avLst/>
          </a:prstGeom>
          <a:noFill/>
        </p:spPr>
        <p:txBody>
          <a:bodyPr wrap="square" rtlCol="0">
            <a:spAutoFit/>
          </a:bodyPr>
          <a:lstStyle/>
          <a:p>
            <a:r>
              <a:rPr lang="en-US" dirty="0" smtClean="0"/>
              <a:t>Source: National Literacy Trust</a:t>
            </a:r>
            <a:endParaRPr lang="en-US" dirty="0"/>
          </a:p>
        </p:txBody>
      </p:sp>
    </p:spTree>
  </p:cSld>
  <p:clrMapOvr>
    <a:masterClrMapping/>
  </p:clrMapOvr>
  <mc:AlternateContent>
    <mc:Choice xmlns:mp="http://schemas.microsoft.com/office/mac/powerpoint/2008/main" Requires="mp">
      <mp:transition advClick="0" advTm="30000">
        <mp:cube dir="r"/>
      </mp:transition>
    </mc:Choice>
    <mc:Fallback>
      <p:transition advClick="0" advTm="30000">
        <p:cover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2500"/>
                            </p:stCondLst>
                            <p:childTnLst>
                              <p:par>
                                <p:cTn id="9" presetID="9" presetClass="entr" presetSubtype="0" fill="hold" grpId="0" nodeType="afterEffect">
                                  <p:stCondLst>
                                    <p:cond delay="20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4072" y="0"/>
            <a:ext cx="7772400" cy="1470025"/>
          </a:xfrm>
        </p:spPr>
        <p:txBody>
          <a:bodyPr>
            <a:normAutofit/>
          </a:bodyPr>
          <a:lstStyle/>
          <a:p>
            <a:r>
              <a:rPr lang="en-US" sz="3200" dirty="0" smtClean="0">
                <a:solidFill>
                  <a:srgbClr val="FFFFFF"/>
                </a:solidFill>
              </a:rPr>
              <a:t>Literacy Stats … While You Wait</a:t>
            </a:r>
            <a:endParaRPr lang="en-US" sz="3200" dirty="0">
              <a:solidFill>
                <a:srgbClr val="FFFFFF"/>
              </a:solidFill>
            </a:endParaRPr>
          </a:p>
        </p:txBody>
      </p:sp>
      <p:sp>
        <p:nvSpPr>
          <p:cNvPr id="3" name="Subtitle 2"/>
          <p:cNvSpPr>
            <a:spLocks noGrp="1"/>
          </p:cNvSpPr>
          <p:nvPr>
            <p:ph type="subTitle" idx="1"/>
          </p:nvPr>
        </p:nvSpPr>
        <p:spPr>
          <a:xfrm>
            <a:off x="1371600" y="1470025"/>
            <a:ext cx="6400800" cy="1752600"/>
          </a:xfrm>
        </p:spPr>
        <p:txBody>
          <a:bodyPr>
            <a:noAutofit/>
          </a:bodyPr>
          <a:lstStyle/>
          <a:p>
            <a:r>
              <a:rPr lang="en-US" sz="2400" dirty="0">
                <a:solidFill>
                  <a:srgbClr val="FFFFFF"/>
                </a:solidFill>
              </a:rPr>
              <a:t>Nearly four out of 10 adults in some parts of England cannot read or write properly or do simple sums according to a Basic Skills Agency's report in May 2000. This report came a year after the agency's chairman Sir Claus Moser's report, which described the serious problem of 20% of adults being "functionally illiterate". A reinterpretation of the Moser data put the national average even higher, at 24% - rising to nearly 40% in some areas. On average, 15% have low literacy, 5% have lower literacy and 4% have very low literacy. </a:t>
            </a:r>
            <a:endParaRPr lang="en-US" sz="1800" dirty="0">
              <a:solidFill>
                <a:srgbClr val="FFFFFF"/>
              </a:solidFill>
            </a:endParaRPr>
          </a:p>
        </p:txBody>
      </p:sp>
      <p:cxnSp>
        <p:nvCxnSpPr>
          <p:cNvPr id="5" name="Straight Connector 4"/>
          <p:cNvCxnSpPr/>
          <p:nvPr/>
        </p:nvCxnSpPr>
        <p:spPr>
          <a:xfrm>
            <a:off x="1144072" y="1064098"/>
            <a:ext cx="7344946" cy="11442"/>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31781" y="6373149"/>
            <a:ext cx="4381798" cy="369332"/>
          </a:xfrm>
          <a:prstGeom prst="rect">
            <a:avLst/>
          </a:prstGeom>
          <a:noFill/>
        </p:spPr>
        <p:txBody>
          <a:bodyPr wrap="square" rtlCol="0">
            <a:spAutoFit/>
          </a:bodyPr>
          <a:lstStyle/>
          <a:p>
            <a:r>
              <a:rPr lang="en-US" dirty="0" smtClean="0"/>
              <a:t>Source: National Literacy Trust</a:t>
            </a:r>
            <a:endParaRPr lang="en-US" dirty="0"/>
          </a:p>
        </p:txBody>
      </p:sp>
    </p:spTree>
  </p:cSld>
  <p:clrMapOvr>
    <a:masterClrMapping/>
  </p:clrMapOvr>
  <mc:AlternateContent>
    <mc:Choice xmlns:mp="http://schemas.microsoft.com/office/mac/powerpoint/2008/main" Requires="mp">
      <mp:transition advClick="0" advTm="30000">
        <mp:cube dir="r"/>
      </mp:transition>
    </mc:Choice>
    <mc:Fallback>
      <p:transition advClick="0" advTm="30000">
        <p:cover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4072" y="0"/>
            <a:ext cx="7772400" cy="1470025"/>
          </a:xfrm>
        </p:spPr>
        <p:txBody>
          <a:bodyPr>
            <a:normAutofit/>
          </a:bodyPr>
          <a:lstStyle/>
          <a:p>
            <a:r>
              <a:rPr lang="en-US" sz="3200" dirty="0" smtClean="0">
                <a:solidFill>
                  <a:srgbClr val="FFFFFF"/>
                </a:solidFill>
              </a:rPr>
              <a:t>Literacy Stats … While You Wait</a:t>
            </a:r>
            <a:endParaRPr lang="en-US" sz="3200" dirty="0">
              <a:solidFill>
                <a:srgbClr val="FFFFFF"/>
              </a:solidFill>
            </a:endParaRPr>
          </a:p>
        </p:txBody>
      </p:sp>
      <p:sp>
        <p:nvSpPr>
          <p:cNvPr id="3" name="Subtitle 2"/>
          <p:cNvSpPr>
            <a:spLocks noGrp="1"/>
          </p:cNvSpPr>
          <p:nvPr>
            <p:ph type="subTitle" idx="1"/>
          </p:nvPr>
        </p:nvSpPr>
        <p:spPr>
          <a:xfrm>
            <a:off x="1371600" y="2185406"/>
            <a:ext cx="6400800" cy="1752600"/>
          </a:xfrm>
        </p:spPr>
        <p:txBody>
          <a:bodyPr>
            <a:noAutofit/>
          </a:bodyPr>
          <a:lstStyle/>
          <a:p>
            <a:r>
              <a:rPr lang="en-US" sz="2400" dirty="0">
                <a:solidFill>
                  <a:srgbClr val="FFFFFF"/>
                </a:solidFill>
              </a:rPr>
              <a:t>Across Europe around 10% of the population falls into the low skills category; in Britain the figure is over 20%: eight million people are so poor at reading and writing that they cannot cope with the demands of modern life</a:t>
            </a:r>
            <a:r>
              <a:rPr lang="en-US" sz="2400" dirty="0" smtClean="0">
                <a:solidFill>
                  <a:srgbClr val="FFFFFF"/>
                </a:solidFill>
              </a:rPr>
              <a:t>.</a:t>
            </a:r>
          </a:p>
          <a:p>
            <a:r>
              <a:rPr lang="en-US" sz="2400" dirty="0" smtClean="0">
                <a:solidFill>
                  <a:srgbClr val="FFFFFF"/>
                </a:solidFill>
              </a:rPr>
              <a:t>(</a:t>
            </a:r>
            <a:r>
              <a:rPr lang="en-US" sz="2400" dirty="0">
                <a:solidFill>
                  <a:srgbClr val="FFFFFF"/>
                </a:solidFill>
              </a:rPr>
              <a:t>Source: International Adult Literacy Survey, 1998)</a:t>
            </a:r>
            <a:endParaRPr lang="en-US" sz="1800" dirty="0">
              <a:solidFill>
                <a:srgbClr val="FFFFFF"/>
              </a:solidFill>
            </a:endParaRPr>
          </a:p>
        </p:txBody>
      </p:sp>
      <p:cxnSp>
        <p:nvCxnSpPr>
          <p:cNvPr id="5" name="Straight Connector 4"/>
          <p:cNvCxnSpPr/>
          <p:nvPr/>
        </p:nvCxnSpPr>
        <p:spPr>
          <a:xfrm>
            <a:off x="1144072" y="1064098"/>
            <a:ext cx="7344946" cy="11442"/>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31781" y="6373149"/>
            <a:ext cx="4381798" cy="369332"/>
          </a:xfrm>
          <a:prstGeom prst="rect">
            <a:avLst/>
          </a:prstGeom>
          <a:noFill/>
        </p:spPr>
        <p:txBody>
          <a:bodyPr wrap="square" rtlCol="0">
            <a:spAutoFit/>
          </a:bodyPr>
          <a:lstStyle/>
          <a:p>
            <a:r>
              <a:rPr lang="en-US" dirty="0" smtClean="0"/>
              <a:t>Source: National Literacy Trust</a:t>
            </a:r>
            <a:endParaRPr lang="en-US" dirty="0"/>
          </a:p>
        </p:txBody>
      </p:sp>
    </p:spTree>
  </p:cSld>
  <p:clrMapOvr>
    <a:masterClrMapping/>
  </p:clrMapOvr>
  <mc:AlternateContent>
    <mc:Choice xmlns:mp="http://schemas.microsoft.com/office/mac/powerpoint/2008/main" Requires="mp">
      <mp:transition advClick="0" advTm="30000">
        <mp:cube dir="r"/>
      </mp:transition>
    </mc:Choice>
    <mc:Fallback>
      <p:transition advClick="0" advTm="30000">
        <p:cover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2500"/>
                            </p:stCondLst>
                            <p:childTnLst>
                              <p:par>
                                <p:cTn id="9" presetID="9" presetClass="entr" presetSubtype="0" fill="hold" grpId="0" nodeType="afterEffect">
                                  <p:stCondLst>
                                    <p:cond delay="20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4072" y="0"/>
            <a:ext cx="7772400" cy="1470025"/>
          </a:xfrm>
        </p:spPr>
        <p:txBody>
          <a:bodyPr>
            <a:normAutofit/>
          </a:bodyPr>
          <a:lstStyle/>
          <a:p>
            <a:r>
              <a:rPr lang="en-US" sz="3200" dirty="0" smtClean="0">
                <a:solidFill>
                  <a:srgbClr val="FFFFFF"/>
                </a:solidFill>
              </a:rPr>
              <a:t>Literacy Stats … While You Wait</a:t>
            </a:r>
            <a:endParaRPr lang="en-US" sz="3200" dirty="0">
              <a:solidFill>
                <a:srgbClr val="FFFFFF"/>
              </a:solidFill>
            </a:endParaRPr>
          </a:p>
        </p:txBody>
      </p:sp>
      <p:sp>
        <p:nvSpPr>
          <p:cNvPr id="3" name="Subtitle 2"/>
          <p:cNvSpPr>
            <a:spLocks noGrp="1"/>
          </p:cNvSpPr>
          <p:nvPr>
            <p:ph type="subTitle" idx="1"/>
          </p:nvPr>
        </p:nvSpPr>
        <p:spPr>
          <a:xfrm>
            <a:off x="1371600" y="2070987"/>
            <a:ext cx="6400800" cy="1752600"/>
          </a:xfrm>
        </p:spPr>
        <p:txBody>
          <a:bodyPr>
            <a:noAutofit/>
          </a:bodyPr>
          <a:lstStyle/>
          <a:p>
            <a:r>
              <a:rPr lang="en-US" dirty="0">
                <a:solidFill>
                  <a:srgbClr val="FFFFFF"/>
                </a:solidFill>
              </a:rPr>
              <a:t>In a survey of 2,000 adults, a third had not bought a new book in the previous 12 months. 34% said they did not read books.</a:t>
            </a:r>
            <a:r>
              <a:rPr lang="en-US" dirty="0" smtClean="0">
                <a:solidFill>
                  <a:srgbClr val="FFFFFF"/>
                </a:solidFill>
              </a:rPr>
              <a:t> </a:t>
            </a:r>
          </a:p>
          <a:p>
            <a:r>
              <a:rPr lang="en-US" dirty="0" smtClean="0">
                <a:solidFill>
                  <a:srgbClr val="FFFFFF"/>
                </a:solidFill>
              </a:rPr>
              <a:t>(</a:t>
            </a:r>
            <a:r>
              <a:rPr lang="en-US" i="1" dirty="0">
                <a:solidFill>
                  <a:srgbClr val="FFFFFF"/>
                </a:solidFill>
              </a:rPr>
              <a:t>Expanding the Market, Book Marketing Ltd, 2004)</a:t>
            </a:r>
            <a:endParaRPr lang="en-US" dirty="0">
              <a:solidFill>
                <a:srgbClr val="FFFFFF"/>
              </a:solidFill>
            </a:endParaRPr>
          </a:p>
        </p:txBody>
      </p:sp>
      <p:cxnSp>
        <p:nvCxnSpPr>
          <p:cNvPr id="5" name="Straight Connector 4"/>
          <p:cNvCxnSpPr/>
          <p:nvPr/>
        </p:nvCxnSpPr>
        <p:spPr>
          <a:xfrm>
            <a:off x="1144072" y="1064098"/>
            <a:ext cx="7344946" cy="11442"/>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31781" y="6373149"/>
            <a:ext cx="4381798" cy="369332"/>
          </a:xfrm>
          <a:prstGeom prst="rect">
            <a:avLst/>
          </a:prstGeom>
          <a:noFill/>
        </p:spPr>
        <p:txBody>
          <a:bodyPr wrap="square" rtlCol="0">
            <a:spAutoFit/>
          </a:bodyPr>
          <a:lstStyle/>
          <a:p>
            <a:r>
              <a:rPr lang="en-US" dirty="0" smtClean="0"/>
              <a:t>Source: National Literacy Trust</a:t>
            </a:r>
            <a:endParaRPr lang="en-US" dirty="0"/>
          </a:p>
        </p:txBody>
      </p:sp>
    </p:spTree>
  </p:cSld>
  <p:clrMapOvr>
    <a:masterClrMapping/>
  </p:clrMapOvr>
  <mc:AlternateContent>
    <mc:Choice xmlns:mp="http://schemas.microsoft.com/office/mac/powerpoint/2008/main" Requires="mp">
      <mp:transition advClick="0" advTm="30000">
        <mp:cube dir="r"/>
      </mp:transition>
    </mc:Choice>
    <mc:Fallback>
      <p:transition advClick="0" advTm="30000">
        <p:cover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2500"/>
                            </p:stCondLst>
                            <p:childTnLst>
                              <p:par>
                                <p:cTn id="9" presetID="9" presetClass="entr" presetSubtype="0" fill="hold" grpId="0" nodeType="afterEffect">
                                  <p:stCondLst>
                                    <p:cond delay="20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4072" y="0"/>
            <a:ext cx="7772400" cy="1470025"/>
          </a:xfrm>
        </p:spPr>
        <p:txBody>
          <a:bodyPr>
            <a:normAutofit/>
          </a:bodyPr>
          <a:lstStyle/>
          <a:p>
            <a:r>
              <a:rPr lang="en-US" sz="3200" dirty="0" smtClean="0">
                <a:solidFill>
                  <a:srgbClr val="FFFFFF"/>
                </a:solidFill>
              </a:rPr>
              <a:t>Literacy Stats … While You Wait</a:t>
            </a:r>
            <a:endParaRPr lang="en-US" sz="3200" dirty="0">
              <a:solidFill>
                <a:srgbClr val="FFFFFF"/>
              </a:solidFill>
            </a:endParaRPr>
          </a:p>
        </p:txBody>
      </p:sp>
      <p:sp>
        <p:nvSpPr>
          <p:cNvPr id="3" name="Subtitle 2"/>
          <p:cNvSpPr>
            <a:spLocks noGrp="1"/>
          </p:cNvSpPr>
          <p:nvPr>
            <p:ph type="subTitle" idx="1"/>
          </p:nvPr>
        </p:nvSpPr>
        <p:spPr>
          <a:xfrm>
            <a:off x="1371600" y="1634707"/>
            <a:ext cx="6400800" cy="1752600"/>
          </a:xfrm>
        </p:spPr>
        <p:txBody>
          <a:bodyPr>
            <a:noAutofit/>
          </a:bodyPr>
          <a:lstStyle/>
          <a:p>
            <a:r>
              <a:rPr lang="en-US" sz="2800" dirty="0">
                <a:solidFill>
                  <a:srgbClr val="FFFFFF"/>
                </a:solidFill>
              </a:rPr>
              <a:t>In June 2002, the ONS Omnibus survey included a module on reading habits commissioned by the National Reading Campaign.</a:t>
            </a:r>
            <a:r>
              <a:rPr lang="en-US" sz="2800" dirty="0" smtClean="0">
                <a:solidFill>
                  <a:srgbClr val="FFFFFF"/>
                </a:solidFill>
              </a:rPr>
              <a:t> </a:t>
            </a:r>
          </a:p>
          <a:p>
            <a:r>
              <a:rPr lang="en-US" sz="2800" dirty="0" smtClean="0">
                <a:solidFill>
                  <a:srgbClr val="FFFFFF"/>
                </a:solidFill>
              </a:rPr>
              <a:t>It </a:t>
            </a:r>
            <a:r>
              <a:rPr lang="en-US" sz="2800" dirty="0">
                <a:solidFill>
                  <a:srgbClr val="FFFFFF"/>
                </a:solidFill>
              </a:rPr>
              <a:t>found that nearly half of adults had read at least five books or more in the previous 12 months, with almost one in five claiming to have read 20 books or more.</a:t>
            </a:r>
          </a:p>
        </p:txBody>
      </p:sp>
      <p:cxnSp>
        <p:nvCxnSpPr>
          <p:cNvPr id="5" name="Straight Connector 4"/>
          <p:cNvCxnSpPr/>
          <p:nvPr/>
        </p:nvCxnSpPr>
        <p:spPr>
          <a:xfrm>
            <a:off x="1144072" y="1064098"/>
            <a:ext cx="7344946" cy="11442"/>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31781" y="6373149"/>
            <a:ext cx="4381798" cy="369332"/>
          </a:xfrm>
          <a:prstGeom prst="rect">
            <a:avLst/>
          </a:prstGeom>
          <a:noFill/>
        </p:spPr>
        <p:txBody>
          <a:bodyPr wrap="square" rtlCol="0">
            <a:spAutoFit/>
          </a:bodyPr>
          <a:lstStyle/>
          <a:p>
            <a:r>
              <a:rPr lang="en-US" dirty="0" smtClean="0"/>
              <a:t>Source: National Literacy Trust</a:t>
            </a:r>
            <a:endParaRPr lang="en-US" dirty="0"/>
          </a:p>
        </p:txBody>
      </p:sp>
    </p:spTree>
  </p:cSld>
  <p:clrMapOvr>
    <a:masterClrMapping/>
  </p:clrMapOvr>
  <mc:AlternateContent>
    <mc:Choice xmlns:mp="http://schemas.microsoft.com/office/mac/powerpoint/2008/main" Requires="mp">
      <mp:transition advClick="0" advTm="30000">
        <mp:cube dir="r"/>
      </mp:transition>
    </mc:Choice>
    <mc:Fallback>
      <p:transition advClick="0" advTm="30000">
        <p:cover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2500"/>
                            </p:stCondLst>
                            <p:childTnLst>
                              <p:par>
                                <p:cTn id="9" presetID="9" presetClass="entr" presetSubtype="0" fill="hold" grpId="0" nodeType="afterEffect">
                                  <p:stCondLst>
                                    <p:cond delay="20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4072" y="0"/>
            <a:ext cx="7772400" cy="1470025"/>
          </a:xfrm>
        </p:spPr>
        <p:txBody>
          <a:bodyPr>
            <a:normAutofit/>
          </a:bodyPr>
          <a:lstStyle/>
          <a:p>
            <a:r>
              <a:rPr lang="en-US" sz="3200" dirty="0" smtClean="0">
                <a:solidFill>
                  <a:srgbClr val="FFFFFF"/>
                </a:solidFill>
              </a:rPr>
              <a:t>Literacy Stats … While You Wait</a:t>
            </a:r>
            <a:endParaRPr lang="en-US" sz="3200" dirty="0">
              <a:solidFill>
                <a:srgbClr val="FFFFFF"/>
              </a:solidFill>
            </a:endParaRPr>
          </a:p>
        </p:txBody>
      </p:sp>
      <p:sp>
        <p:nvSpPr>
          <p:cNvPr id="3" name="Subtitle 2"/>
          <p:cNvSpPr>
            <a:spLocks noGrp="1"/>
          </p:cNvSpPr>
          <p:nvPr>
            <p:ph type="subTitle" idx="1"/>
          </p:nvPr>
        </p:nvSpPr>
        <p:spPr>
          <a:xfrm>
            <a:off x="1371600" y="2070987"/>
            <a:ext cx="6400800" cy="1752600"/>
          </a:xfrm>
        </p:spPr>
        <p:txBody>
          <a:bodyPr>
            <a:noAutofit/>
          </a:bodyPr>
          <a:lstStyle/>
          <a:p>
            <a:r>
              <a:rPr lang="en-US" sz="2800" dirty="0">
                <a:solidFill>
                  <a:srgbClr val="FFFFFF"/>
                </a:solidFill>
              </a:rPr>
              <a:t>A survey of 4,000 people for </a:t>
            </a:r>
            <a:r>
              <a:rPr lang="en-US" sz="2800" dirty="0" smtClean="0">
                <a:solidFill>
                  <a:srgbClr val="FFFFFF"/>
                </a:solidFill>
              </a:rPr>
              <a:t>the Raw Literacy Campaign (2006) </a:t>
            </a:r>
            <a:r>
              <a:rPr lang="en-US" sz="2800" dirty="0">
                <a:solidFill>
                  <a:srgbClr val="FFFFFF"/>
                </a:solidFill>
              </a:rPr>
              <a:t>found that reading was an important activity for 79%, more popular than sex (69%), TV (67%) or computer games (15%). However, although 82% of the population say they enjoy their reading, a significant </a:t>
            </a:r>
            <a:r>
              <a:rPr lang="en-US" sz="2800" dirty="0" smtClean="0">
                <a:solidFill>
                  <a:srgbClr val="FFFFFF"/>
                </a:solidFill>
              </a:rPr>
              <a:t>proportion </a:t>
            </a:r>
            <a:r>
              <a:rPr lang="en-US" sz="2800" dirty="0">
                <a:solidFill>
                  <a:srgbClr val="FFFFFF"/>
                </a:solidFill>
              </a:rPr>
              <a:t>say they do not (17%). </a:t>
            </a:r>
          </a:p>
        </p:txBody>
      </p:sp>
      <p:cxnSp>
        <p:nvCxnSpPr>
          <p:cNvPr id="5" name="Straight Connector 4"/>
          <p:cNvCxnSpPr/>
          <p:nvPr/>
        </p:nvCxnSpPr>
        <p:spPr>
          <a:xfrm>
            <a:off x="1144072" y="1064098"/>
            <a:ext cx="7344946" cy="11442"/>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31781" y="6373149"/>
            <a:ext cx="4381798" cy="369332"/>
          </a:xfrm>
          <a:prstGeom prst="rect">
            <a:avLst/>
          </a:prstGeom>
          <a:noFill/>
        </p:spPr>
        <p:txBody>
          <a:bodyPr wrap="square" rtlCol="0">
            <a:spAutoFit/>
          </a:bodyPr>
          <a:lstStyle/>
          <a:p>
            <a:r>
              <a:rPr lang="en-US" dirty="0" smtClean="0"/>
              <a:t>Source: National Literacy Trust</a:t>
            </a:r>
            <a:endParaRPr lang="en-US" dirty="0"/>
          </a:p>
        </p:txBody>
      </p:sp>
    </p:spTree>
  </p:cSld>
  <p:clrMapOvr>
    <a:masterClrMapping/>
  </p:clrMapOvr>
  <mc:AlternateContent>
    <mc:Choice xmlns:mp="http://schemas.microsoft.com/office/mac/powerpoint/2008/main" Requires="mp">
      <mp:transition advClick="0" advTm="30000">
        <mp:cube dir="r"/>
      </mp:transition>
    </mc:Choice>
    <mc:Fallback>
      <p:transition advClick="0" advTm="30000">
        <p:cover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4072" y="0"/>
            <a:ext cx="7772400" cy="1470025"/>
          </a:xfrm>
        </p:spPr>
        <p:txBody>
          <a:bodyPr>
            <a:normAutofit/>
          </a:bodyPr>
          <a:lstStyle/>
          <a:p>
            <a:r>
              <a:rPr lang="en-US" sz="3200" dirty="0" smtClean="0">
                <a:solidFill>
                  <a:srgbClr val="FFFFFF"/>
                </a:solidFill>
              </a:rPr>
              <a:t>Literacy Stats … While You Wait</a:t>
            </a:r>
            <a:endParaRPr lang="en-US" sz="3200" dirty="0">
              <a:solidFill>
                <a:srgbClr val="FFFFFF"/>
              </a:solidFill>
            </a:endParaRPr>
          </a:p>
        </p:txBody>
      </p:sp>
      <p:sp>
        <p:nvSpPr>
          <p:cNvPr id="3" name="Subtitle 2"/>
          <p:cNvSpPr>
            <a:spLocks noGrp="1"/>
          </p:cNvSpPr>
          <p:nvPr>
            <p:ph type="subTitle" idx="1"/>
          </p:nvPr>
        </p:nvSpPr>
        <p:spPr>
          <a:xfrm>
            <a:off x="1371600" y="1470025"/>
            <a:ext cx="6400800" cy="1752600"/>
          </a:xfrm>
        </p:spPr>
        <p:txBody>
          <a:bodyPr>
            <a:noAutofit/>
          </a:bodyPr>
          <a:lstStyle/>
          <a:p>
            <a:r>
              <a:rPr lang="en-US" sz="2800" dirty="0">
                <a:solidFill>
                  <a:srgbClr val="FFFFFF"/>
                </a:solidFill>
              </a:rPr>
              <a:t>A survey of 1,000 people for Bedtime Reading Week 2002 found the most popular place to read was in bed (65% of the sample). 25% relax with a book in the bath, 10% take a book to the </a:t>
            </a:r>
            <a:r>
              <a:rPr lang="en-US" sz="2800" dirty="0" err="1">
                <a:solidFill>
                  <a:srgbClr val="FFFFFF"/>
                </a:solidFill>
              </a:rPr>
              <a:t>loo</a:t>
            </a:r>
            <a:r>
              <a:rPr lang="en-US" sz="2800" dirty="0">
                <a:solidFill>
                  <a:srgbClr val="FFFFFF"/>
                </a:solidFill>
              </a:rPr>
              <a:t> (mainly men), almost half like to read on holiday and a third read on the journey to work. Over a third of those interviewed said they wish they had more time to read. </a:t>
            </a:r>
          </a:p>
        </p:txBody>
      </p:sp>
      <p:cxnSp>
        <p:nvCxnSpPr>
          <p:cNvPr id="5" name="Straight Connector 4"/>
          <p:cNvCxnSpPr/>
          <p:nvPr/>
        </p:nvCxnSpPr>
        <p:spPr>
          <a:xfrm>
            <a:off x="1144072" y="1064098"/>
            <a:ext cx="7344946" cy="11442"/>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31781" y="6373149"/>
            <a:ext cx="4381798" cy="369332"/>
          </a:xfrm>
          <a:prstGeom prst="rect">
            <a:avLst/>
          </a:prstGeom>
          <a:noFill/>
        </p:spPr>
        <p:txBody>
          <a:bodyPr wrap="square" rtlCol="0">
            <a:spAutoFit/>
          </a:bodyPr>
          <a:lstStyle/>
          <a:p>
            <a:r>
              <a:rPr lang="en-US" dirty="0" smtClean="0"/>
              <a:t>Source: National Literacy Trust</a:t>
            </a:r>
            <a:endParaRPr lang="en-US" dirty="0"/>
          </a:p>
        </p:txBody>
      </p:sp>
    </p:spTree>
  </p:cSld>
  <p:clrMapOvr>
    <a:masterClrMapping/>
  </p:clrMapOvr>
  <mc:AlternateContent>
    <mc:Choice xmlns:mp="http://schemas.microsoft.com/office/mac/powerpoint/2008/main" Requires="mp">
      <mp:transition advClick="0" advTm="30000">
        <mp:cube dir="r"/>
      </mp:transition>
    </mc:Choice>
    <mc:Fallback>
      <p:transition advClick="0" advTm="30000">
        <p:cover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4072" y="0"/>
            <a:ext cx="7772400" cy="1470025"/>
          </a:xfrm>
        </p:spPr>
        <p:txBody>
          <a:bodyPr>
            <a:normAutofit/>
          </a:bodyPr>
          <a:lstStyle/>
          <a:p>
            <a:r>
              <a:rPr lang="en-US" sz="3200" dirty="0" smtClean="0">
                <a:solidFill>
                  <a:srgbClr val="FFFFFF"/>
                </a:solidFill>
              </a:rPr>
              <a:t>Literacy Stats … While You Wait</a:t>
            </a:r>
            <a:endParaRPr lang="en-US" sz="3200" dirty="0">
              <a:solidFill>
                <a:srgbClr val="FFFFFF"/>
              </a:solidFill>
            </a:endParaRPr>
          </a:p>
        </p:txBody>
      </p:sp>
      <p:sp>
        <p:nvSpPr>
          <p:cNvPr id="3" name="Subtitle 2"/>
          <p:cNvSpPr>
            <a:spLocks noGrp="1"/>
          </p:cNvSpPr>
          <p:nvPr>
            <p:ph type="subTitle" idx="1"/>
          </p:nvPr>
        </p:nvSpPr>
        <p:spPr>
          <a:xfrm>
            <a:off x="1371600" y="2070987"/>
            <a:ext cx="6400800" cy="1752600"/>
          </a:xfrm>
        </p:spPr>
        <p:txBody>
          <a:bodyPr>
            <a:noAutofit/>
          </a:bodyPr>
          <a:lstStyle/>
          <a:p>
            <a:r>
              <a:rPr lang="en-US" sz="2800" dirty="0">
                <a:solidFill>
                  <a:srgbClr val="FFFFFF"/>
                </a:solidFill>
              </a:rPr>
              <a:t>A report for the 2008 National Year of Reading showed that 45% of teenagers have been told off by an adult for enjoying something that is not deemed to be ‘proper reading’.</a:t>
            </a:r>
            <a:r>
              <a:rPr lang="en-US" sz="2800" dirty="0" smtClean="0">
                <a:solidFill>
                  <a:srgbClr val="FFFFFF"/>
                </a:solidFill>
              </a:rPr>
              <a:t> </a:t>
            </a:r>
            <a:endParaRPr lang="en-US" sz="2800" dirty="0">
              <a:solidFill>
                <a:srgbClr val="FFFFFF"/>
              </a:solidFill>
            </a:endParaRPr>
          </a:p>
        </p:txBody>
      </p:sp>
      <p:cxnSp>
        <p:nvCxnSpPr>
          <p:cNvPr id="5" name="Straight Connector 4"/>
          <p:cNvCxnSpPr/>
          <p:nvPr/>
        </p:nvCxnSpPr>
        <p:spPr>
          <a:xfrm>
            <a:off x="1144072" y="1064098"/>
            <a:ext cx="7344946" cy="11442"/>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31781" y="6373149"/>
            <a:ext cx="4381798" cy="369332"/>
          </a:xfrm>
          <a:prstGeom prst="rect">
            <a:avLst/>
          </a:prstGeom>
          <a:noFill/>
        </p:spPr>
        <p:txBody>
          <a:bodyPr wrap="square" rtlCol="0">
            <a:spAutoFit/>
          </a:bodyPr>
          <a:lstStyle/>
          <a:p>
            <a:r>
              <a:rPr lang="en-US" dirty="0" smtClean="0"/>
              <a:t>Source: National Literacy Trust</a:t>
            </a:r>
            <a:endParaRPr lang="en-US" dirty="0"/>
          </a:p>
        </p:txBody>
      </p:sp>
    </p:spTree>
  </p:cSld>
  <p:clrMapOvr>
    <a:masterClrMapping/>
  </p:clrMapOvr>
  <mc:AlternateContent>
    <mc:Choice xmlns:mp="http://schemas.microsoft.com/office/mac/powerpoint/2008/main" Requires="mp">
      <mp:transition advClick="0" advTm="30000">
        <mp:cube dir="r"/>
      </mp:transition>
    </mc:Choice>
    <mc:Fallback>
      <p:transition advClick="0" advTm="30000">
        <p:cover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4072" y="0"/>
            <a:ext cx="7772400" cy="1470025"/>
          </a:xfrm>
        </p:spPr>
        <p:txBody>
          <a:bodyPr>
            <a:normAutofit/>
          </a:bodyPr>
          <a:lstStyle/>
          <a:p>
            <a:r>
              <a:rPr lang="en-US" sz="3200" dirty="0" smtClean="0">
                <a:solidFill>
                  <a:srgbClr val="FFFFFF"/>
                </a:solidFill>
              </a:rPr>
              <a:t>Literacy Stats … While You Wait</a:t>
            </a:r>
            <a:endParaRPr lang="en-US" sz="3200" dirty="0">
              <a:solidFill>
                <a:srgbClr val="FFFFFF"/>
              </a:solidFill>
            </a:endParaRPr>
          </a:p>
        </p:txBody>
      </p:sp>
      <p:sp>
        <p:nvSpPr>
          <p:cNvPr id="3" name="Subtitle 2"/>
          <p:cNvSpPr>
            <a:spLocks noGrp="1"/>
          </p:cNvSpPr>
          <p:nvPr>
            <p:ph type="subTitle" idx="1"/>
          </p:nvPr>
        </p:nvSpPr>
        <p:spPr>
          <a:xfrm>
            <a:off x="1371600" y="1470025"/>
            <a:ext cx="6400800" cy="1752600"/>
          </a:xfrm>
        </p:spPr>
        <p:txBody>
          <a:bodyPr>
            <a:noAutofit/>
          </a:bodyPr>
          <a:lstStyle/>
          <a:p>
            <a:r>
              <a:rPr lang="en-US" sz="2800" dirty="0">
                <a:solidFill>
                  <a:srgbClr val="FFFFFF"/>
                </a:solidFill>
              </a:rPr>
              <a:t>A report for the 2008 National Year </a:t>
            </a:r>
            <a:r>
              <a:rPr lang="en-US" sz="2800" dirty="0" smtClean="0">
                <a:solidFill>
                  <a:srgbClr val="FFFFFF"/>
                </a:solidFill>
              </a:rPr>
              <a:t>of Reading  </a:t>
            </a:r>
            <a:r>
              <a:rPr lang="en-US" sz="2800" dirty="0" smtClean="0">
                <a:solidFill>
                  <a:srgbClr val="FFFFFF"/>
                </a:solidFill>
              </a:rPr>
              <a:t>showed that: 62% of teens say that they have liked reading something so much they have passed it on to a friend or family member; Harry Potter still features in the top 10, it also appears at number 8 least loved read; Boys are particularly practical in their approach, with 31% saying that they love reading because it helps them get better at their hobbies (e.g. sports, films or music).</a:t>
            </a:r>
            <a:endParaRPr lang="en-US" sz="2800" dirty="0">
              <a:solidFill>
                <a:srgbClr val="FFFFFF"/>
              </a:solidFill>
            </a:endParaRPr>
          </a:p>
        </p:txBody>
      </p:sp>
      <p:cxnSp>
        <p:nvCxnSpPr>
          <p:cNvPr id="5" name="Straight Connector 4"/>
          <p:cNvCxnSpPr/>
          <p:nvPr/>
        </p:nvCxnSpPr>
        <p:spPr>
          <a:xfrm>
            <a:off x="1144072" y="1064098"/>
            <a:ext cx="7344946" cy="11442"/>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31781" y="6373149"/>
            <a:ext cx="4381798" cy="369332"/>
          </a:xfrm>
          <a:prstGeom prst="rect">
            <a:avLst/>
          </a:prstGeom>
          <a:noFill/>
        </p:spPr>
        <p:txBody>
          <a:bodyPr wrap="square" rtlCol="0">
            <a:spAutoFit/>
          </a:bodyPr>
          <a:lstStyle/>
          <a:p>
            <a:r>
              <a:rPr lang="en-US" dirty="0" smtClean="0"/>
              <a:t>Source: National Literacy Trust</a:t>
            </a:r>
            <a:endParaRPr lang="en-US" dirty="0"/>
          </a:p>
        </p:txBody>
      </p:sp>
    </p:spTree>
  </p:cSld>
  <p:clrMapOvr>
    <a:masterClrMapping/>
  </p:clrMapOvr>
  <mc:AlternateContent>
    <mc:Choice xmlns:mp="http://schemas.microsoft.com/office/mac/powerpoint/2008/main" Requires="mp">
      <mp:transition advClick="0" advTm="30000">
        <mp:cube dir="r"/>
      </mp:transition>
    </mc:Choice>
    <mc:Fallback>
      <p:transition advClick="0" advTm="30000">
        <p:cover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4072" y="0"/>
            <a:ext cx="7772400" cy="1470025"/>
          </a:xfrm>
        </p:spPr>
        <p:txBody>
          <a:bodyPr>
            <a:normAutofit/>
          </a:bodyPr>
          <a:lstStyle/>
          <a:p>
            <a:r>
              <a:rPr lang="en-US" sz="3200" dirty="0" smtClean="0">
                <a:solidFill>
                  <a:srgbClr val="FFFFFF"/>
                </a:solidFill>
              </a:rPr>
              <a:t>Literacy Stats … While You Wait</a:t>
            </a:r>
            <a:endParaRPr lang="en-US" sz="3200" dirty="0">
              <a:solidFill>
                <a:srgbClr val="FFFFFF"/>
              </a:solidFill>
            </a:endParaRPr>
          </a:p>
        </p:txBody>
      </p:sp>
      <p:sp>
        <p:nvSpPr>
          <p:cNvPr id="3" name="Subtitle 2"/>
          <p:cNvSpPr>
            <a:spLocks noGrp="1"/>
          </p:cNvSpPr>
          <p:nvPr>
            <p:ph type="subTitle" idx="1"/>
          </p:nvPr>
        </p:nvSpPr>
        <p:spPr>
          <a:xfrm>
            <a:off x="1371600" y="1807823"/>
            <a:ext cx="6400800" cy="1752600"/>
          </a:xfrm>
        </p:spPr>
        <p:txBody>
          <a:bodyPr>
            <a:noAutofit/>
          </a:bodyPr>
          <a:lstStyle/>
          <a:p>
            <a:r>
              <a:rPr lang="en-US" sz="2800" dirty="0" smtClean="0">
                <a:solidFill>
                  <a:srgbClr val="FFFFFF"/>
                </a:solidFill>
              </a:rPr>
              <a:t>In </a:t>
            </a:r>
            <a:r>
              <a:rPr lang="en-US" sz="2800" dirty="0">
                <a:solidFill>
                  <a:srgbClr val="FFFFFF"/>
                </a:solidFill>
              </a:rPr>
              <a:t>2006, a survey by Bounty family marketing found </a:t>
            </a:r>
            <a:r>
              <a:rPr lang="en-US" sz="2800" dirty="0" smtClean="0">
                <a:solidFill>
                  <a:srgbClr val="FFFFFF"/>
                </a:solidFill>
              </a:rPr>
              <a:t>that one third of children are never read a bedtime story by their parents. </a:t>
            </a:r>
            <a:endParaRPr lang="en-US" sz="2800" dirty="0">
              <a:solidFill>
                <a:srgbClr val="FFFFFF"/>
              </a:solidFill>
            </a:endParaRPr>
          </a:p>
          <a:p>
            <a:r>
              <a:rPr lang="en-US" sz="2800" dirty="0" smtClean="0">
                <a:solidFill>
                  <a:srgbClr val="FFFFFF"/>
                </a:solidFill>
              </a:rPr>
              <a:t>However</a:t>
            </a:r>
            <a:r>
              <a:rPr lang="en-US" sz="2800" dirty="0">
                <a:solidFill>
                  <a:srgbClr val="FFFFFF"/>
                </a:solidFill>
              </a:rPr>
              <a:t>, the survey also showed that 62% of parents do read to their children, despite a quarter of those having never been read to as children</a:t>
            </a:r>
          </a:p>
        </p:txBody>
      </p:sp>
      <p:cxnSp>
        <p:nvCxnSpPr>
          <p:cNvPr id="5" name="Straight Connector 4"/>
          <p:cNvCxnSpPr/>
          <p:nvPr/>
        </p:nvCxnSpPr>
        <p:spPr>
          <a:xfrm>
            <a:off x="1144072" y="1064098"/>
            <a:ext cx="7344946" cy="11442"/>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31781" y="6373149"/>
            <a:ext cx="4381798" cy="369332"/>
          </a:xfrm>
          <a:prstGeom prst="rect">
            <a:avLst/>
          </a:prstGeom>
          <a:noFill/>
        </p:spPr>
        <p:txBody>
          <a:bodyPr wrap="square" rtlCol="0">
            <a:spAutoFit/>
          </a:bodyPr>
          <a:lstStyle/>
          <a:p>
            <a:r>
              <a:rPr lang="en-US" dirty="0" smtClean="0"/>
              <a:t>Source: National Literacy Trust</a:t>
            </a:r>
            <a:endParaRPr lang="en-US" dirty="0"/>
          </a:p>
        </p:txBody>
      </p:sp>
    </p:spTree>
  </p:cSld>
  <p:clrMapOvr>
    <a:masterClrMapping/>
  </p:clrMapOvr>
  <mc:AlternateContent>
    <mc:Choice xmlns:mp="http://schemas.microsoft.com/office/mac/powerpoint/2008/main" Requires="mp">
      <mp:transition advClick="0" advTm="30000">
        <mp:cube dir="r"/>
      </mp:transition>
    </mc:Choice>
    <mc:Fallback>
      <p:transition advClick="0" advTm="30000">
        <p:cover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2500"/>
                            </p:stCondLst>
                            <p:childTnLst>
                              <p:par>
                                <p:cTn id="9" presetID="9" presetClass="entr" presetSubtype="0" fill="hold" grpId="0" nodeType="afterEffect">
                                  <p:stCondLst>
                                    <p:cond delay="20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4072" y="0"/>
            <a:ext cx="7772400" cy="1470025"/>
          </a:xfrm>
        </p:spPr>
        <p:txBody>
          <a:bodyPr>
            <a:normAutofit/>
          </a:bodyPr>
          <a:lstStyle/>
          <a:p>
            <a:r>
              <a:rPr lang="en-US" sz="3200" dirty="0" smtClean="0">
                <a:solidFill>
                  <a:srgbClr val="FFFFFF"/>
                </a:solidFill>
              </a:rPr>
              <a:t>Literacy Stats … While You Wait</a:t>
            </a:r>
            <a:endParaRPr lang="en-US" sz="3200" dirty="0">
              <a:solidFill>
                <a:srgbClr val="FFFFFF"/>
              </a:solidFill>
            </a:endParaRPr>
          </a:p>
        </p:txBody>
      </p:sp>
      <p:sp>
        <p:nvSpPr>
          <p:cNvPr id="3" name="Subtitle 2"/>
          <p:cNvSpPr>
            <a:spLocks noGrp="1"/>
          </p:cNvSpPr>
          <p:nvPr>
            <p:ph type="subTitle" idx="1"/>
          </p:nvPr>
        </p:nvSpPr>
        <p:spPr>
          <a:xfrm>
            <a:off x="1371600" y="2334151"/>
            <a:ext cx="6400800" cy="1752600"/>
          </a:xfrm>
        </p:spPr>
        <p:txBody>
          <a:bodyPr>
            <a:noAutofit/>
          </a:bodyPr>
          <a:lstStyle/>
          <a:p>
            <a:r>
              <a:rPr lang="en-US" dirty="0">
                <a:solidFill>
                  <a:srgbClr val="FFFFFF"/>
                </a:solidFill>
              </a:rPr>
              <a:t>Nine out of ten mothers say they read to their offspring at least once a week. 70% say they do so every day</a:t>
            </a:r>
            <a:r>
              <a:rPr lang="en-US" dirty="0" smtClean="0">
                <a:solidFill>
                  <a:srgbClr val="FFFFFF"/>
                </a:solidFill>
              </a:rPr>
              <a:t>. (Mori 1999)</a:t>
            </a:r>
            <a:endParaRPr lang="en-US" dirty="0">
              <a:solidFill>
                <a:srgbClr val="FFFFFF"/>
              </a:solidFill>
            </a:endParaRPr>
          </a:p>
        </p:txBody>
      </p:sp>
      <p:cxnSp>
        <p:nvCxnSpPr>
          <p:cNvPr id="5" name="Straight Connector 4"/>
          <p:cNvCxnSpPr/>
          <p:nvPr/>
        </p:nvCxnSpPr>
        <p:spPr>
          <a:xfrm>
            <a:off x="1144072" y="1064098"/>
            <a:ext cx="7344946" cy="11442"/>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31781" y="6373149"/>
            <a:ext cx="4381798" cy="369332"/>
          </a:xfrm>
          <a:prstGeom prst="rect">
            <a:avLst/>
          </a:prstGeom>
          <a:noFill/>
        </p:spPr>
        <p:txBody>
          <a:bodyPr wrap="square" rtlCol="0">
            <a:spAutoFit/>
          </a:bodyPr>
          <a:lstStyle/>
          <a:p>
            <a:r>
              <a:rPr lang="en-US" dirty="0" smtClean="0"/>
              <a:t>Source: National Literacy Trust</a:t>
            </a:r>
            <a:endParaRPr lang="en-US" dirty="0"/>
          </a:p>
        </p:txBody>
      </p:sp>
    </p:spTree>
  </p:cSld>
  <p:clrMapOvr>
    <a:masterClrMapping/>
  </p:clrMapOvr>
  <mc:AlternateContent>
    <mc:Choice xmlns:mp="http://schemas.microsoft.com/office/mac/powerpoint/2008/main" Requires="mp">
      <mp:transition advClick="0" advTm="30000">
        <mp:cube dir="r"/>
      </mp:transition>
    </mc:Choice>
    <mc:Fallback>
      <p:transition advClick="0" advTm="30000">
        <p:cover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TotalTime>
  <Words>1133</Words>
  <Application>Microsoft Macintosh PowerPoint</Application>
  <PresentationFormat>On-screen Show (4:3)</PresentationFormat>
  <Paragraphs>51</Paragraphs>
  <Slides>14</Slides>
  <Notes>0</Notes>
  <HiddenSlides>0</HiddenSlides>
  <MMClips>0</MMClips>
  <ScaleCrop>false</ScaleCrop>
  <HeadingPairs>
    <vt:vector size="4" baseType="variant">
      <vt:variant>
        <vt:lpstr>Design Template</vt:lpstr>
      </vt:variant>
      <vt:variant>
        <vt:i4>1</vt:i4>
      </vt:variant>
      <vt:variant>
        <vt:lpstr>Slide Titles</vt:lpstr>
      </vt:variant>
      <vt:variant>
        <vt:i4>14</vt:i4>
      </vt:variant>
    </vt:vector>
  </HeadingPairs>
  <TitlesOfParts>
    <vt:vector size="15" baseType="lpstr">
      <vt:lpstr>Office Theme</vt:lpstr>
      <vt:lpstr>Literacy Stats … While You Wait</vt:lpstr>
      <vt:lpstr>Literacy Stats … While You Wait</vt:lpstr>
      <vt:lpstr>Literacy Stats … While You Wait</vt:lpstr>
      <vt:lpstr>Literacy Stats … While You Wait</vt:lpstr>
      <vt:lpstr>Literacy Stats … While You Wait</vt:lpstr>
      <vt:lpstr>Literacy Stats … While You Wait</vt:lpstr>
      <vt:lpstr>Literacy Stats … While You Wait</vt:lpstr>
      <vt:lpstr>Literacy Stats … While You Wait</vt:lpstr>
      <vt:lpstr>Literacy Stats … While You Wait</vt:lpstr>
      <vt:lpstr>Literacy Stats … While You Wait</vt:lpstr>
      <vt:lpstr>Literacy Stats … While You Wait</vt:lpstr>
      <vt:lpstr>Literacy Stats … While You Wait</vt:lpstr>
      <vt:lpstr>Literacy Stats … While You Wait</vt:lpstr>
      <vt:lpstr>Literacy Stats … While You Wait</vt:lpstr>
    </vt:vector>
  </TitlesOfParts>
  <Company>King Edward VI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Literacy News … While You Wait</dc:title>
  <dc:creator>Geoff Barton</dc:creator>
  <cp:lastModifiedBy>Geoff Barton</cp:lastModifiedBy>
  <cp:revision>4</cp:revision>
  <dcterms:created xsi:type="dcterms:W3CDTF">2009-11-12T07:02:03Z</dcterms:created>
  <dcterms:modified xsi:type="dcterms:W3CDTF">2009-11-12T07:23:31Z</dcterms:modified>
</cp:coreProperties>
</file>